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Nunito"/>
      <p:regular r:id="rId13"/>
      <p:bold r:id="rId14"/>
      <p:italic r:id="rId15"/>
      <p:boldItalic r:id="rId16"/>
    </p:embeddedFont>
    <p:embeddedFont>
      <p:font typeface="Spectral"/>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pectral-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Nunito-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italic.fntdata"/><Relationship Id="rId14" Type="http://schemas.openxmlformats.org/officeDocument/2006/relationships/font" Target="fonts/Nunito-bold.fntdata"/><Relationship Id="rId17" Type="http://schemas.openxmlformats.org/officeDocument/2006/relationships/font" Target="fonts/Spectral-regular.fntdata"/><Relationship Id="rId16" Type="http://schemas.openxmlformats.org/officeDocument/2006/relationships/font" Target="fonts/Nunito-boldItalic.fntdata"/><Relationship Id="rId5" Type="http://schemas.openxmlformats.org/officeDocument/2006/relationships/notesMaster" Target="notesMasters/notesMaster1.xml"/><Relationship Id="rId19" Type="http://schemas.openxmlformats.org/officeDocument/2006/relationships/font" Target="fonts/Spectral-italic.fntdata"/><Relationship Id="rId6" Type="http://schemas.openxmlformats.org/officeDocument/2006/relationships/slide" Target="slides/slide1.xml"/><Relationship Id="rId18" Type="http://schemas.openxmlformats.org/officeDocument/2006/relationships/font" Target="fonts/Spectral-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gif>
</file>

<file path=ppt/media/image4.gif>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60d83a696a4aa77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60d83a696a4aa77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60d83a696a4aa777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60d83a696a4aa777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65cdebc94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65cdebc94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60d83a696a4aa777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60d83a696a4aa777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60d83a696a4aa777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60d83a696a4aa777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6ae4e1d9e7_3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6ae4e1d9e7_3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drive.google.com/file/d/1KMkSE_ZrH_SGr_wDfBOiwVdnVjGBP95C/view" TargetMode="Externa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4.gif"/><Relationship Id="rId4" Type="http://schemas.openxmlformats.org/officeDocument/2006/relationships/image" Target="../media/image3.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568850" y="3484700"/>
            <a:ext cx="6006300" cy="3540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p>
          <a:p>
            <a:pPr indent="0" lvl="0" marL="0" rtl="0" algn="ctr">
              <a:spcBef>
                <a:spcPts val="0"/>
              </a:spcBef>
              <a:spcAft>
                <a:spcPts val="0"/>
              </a:spcAft>
              <a:buNone/>
            </a:pPr>
            <a:r>
              <a:rPr lang="en" sz="1600"/>
              <a:t>Group #3 </a:t>
            </a:r>
            <a:endParaRPr sz="1600"/>
          </a:p>
          <a:p>
            <a:pPr indent="0" lvl="0" marL="0" rtl="0" algn="ctr">
              <a:spcBef>
                <a:spcPts val="0"/>
              </a:spcBef>
              <a:spcAft>
                <a:spcPts val="0"/>
              </a:spcAft>
              <a:buNone/>
            </a:pPr>
            <a:r>
              <a:rPr lang="en" sz="1600"/>
              <a:t>presentation_slides.pdf (Section 5D)</a:t>
            </a:r>
            <a:endParaRPr sz="1600"/>
          </a:p>
          <a:p>
            <a:pPr indent="0" lvl="0" marL="0" rtl="0" algn="ctr">
              <a:spcBef>
                <a:spcPts val="0"/>
              </a:spcBef>
              <a:spcAft>
                <a:spcPts val="0"/>
              </a:spcAft>
              <a:buNone/>
            </a:pPr>
            <a:r>
              <a:rPr lang="en" sz="1600"/>
              <a:t>Jaida Langham, Zari McFadden, Margie Ruffin, Ulunma Egwim, and Lelia Hampton</a:t>
            </a:r>
            <a:endParaRPr sz="1600"/>
          </a:p>
        </p:txBody>
      </p:sp>
      <p:sp>
        <p:nvSpPr>
          <p:cNvPr id="129" name="Google Shape;129;p13"/>
          <p:cNvSpPr txBox="1"/>
          <p:nvPr/>
        </p:nvSpPr>
        <p:spPr>
          <a:xfrm>
            <a:off x="1608350" y="1043350"/>
            <a:ext cx="6006300" cy="212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200">
                <a:solidFill>
                  <a:schemeClr val="lt1"/>
                </a:solidFill>
                <a:latin typeface="Nunito"/>
                <a:ea typeface="Nunito"/>
                <a:cs typeface="Nunito"/>
                <a:sym typeface="Nunito"/>
              </a:rPr>
              <a:t>Glass Ceiling &amp; Co.</a:t>
            </a:r>
            <a:endParaRPr sz="3200">
              <a:solidFill>
                <a:schemeClr val="lt1"/>
              </a:solidFill>
              <a:latin typeface="Nunito"/>
              <a:ea typeface="Nunito"/>
              <a:cs typeface="Nunito"/>
              <a:sym typeface="Nunito"/>
            </a:endParaRPr>
          </a:p>
          <a:p>
            <a:pPr indent="0" lvl="0" marL="0" rtl="0" algn="ctr">
              <a:spcBef>
                <a:spcPts val="0"/>
              </a:spcBef>
              <a:spcAft>
                <a:spcPts val="0"/>
              </a:spcAft>
              <a:buNone/>
            </a:pPr>
            <a:r>
              <a:rPr lang="en" sz="3200">
                <a:solidFill>
                  <a:schemeClr val="lt1"/>
                </a:solidFill>
                <a:latin typeface="Nunito"/>
                <a:ea typeface="Nunito"/>
                <a:cs typeface="Nunito"/>
                <a:sym typeface="Nunito"/>
              </a:rPr>
              <a:t>A Career Portal for Black Women in Corporate </a:t>
            </a:r>
            <a:endParaRPr sz="3200">
              <a:solidFill>
                <a:schemeClr val="lt1"/>
              </a:solidFill>
              <a:latin typeface="Nunito"/>
              <a:ea typeface="Nunito"/>
              <a:cs typeface="Nunito"/>
              <a:sym typeface="Nunito"/>
            </a:endParaRPr>
          </a:p>
          <a:p>
            <a:pPr indent="0" lvl="0" marL="0" rtl="0" algn="ctr">
              <a:spcBef>
                <a:spcPts val="0"/>
              </a:spcBef>
              <a:spcAft>
                <a:spcPts val="0"/>
              </a:spcAft>
              <a:buNone/>
            </a:pPr>
            <a:r>
              <a:rPr lang="en" sz="3200">
                <a:solidFill>
                  <a:schemeClr val="lt1"/>
                </a:solidFill>
                <a:latin typeface="Nunito"/>
                <a:ea typeface="Nunito"/>
                <a:cs typeface="Nunito"/>
                <a:sym typeface="Nunito"/>
              </a:rPr>
              <a:t>America</a:t>
            </a:r>
            <a:endParaRPr sz="320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pic>
        <p:nvPicPr>
          <p:cNvPr id="134" name="Google Shape;134;p14"/>
          <p:cNvPicPr preferRelativeResize="0"/>
          <p:nvPr/>
        </p:nvPicPr>
        <p:blipFill>
          <a:blip r:embed="rId3">
            <a:alphaModFix/>
          </a:blip>
          <a:stretch>
            <a:fillRect/>
          </a:stretch>
        </p:blipFill>
        <p:spPr>
          <a:xfrm>
            <a:off x="999050" y="1442100"/>
            <a:ext cx="7037575" cy="3184150"/>
          </a:xfrm>
          <a:prstGeom prst="rect">
            <a:avLst/>
          </a:prstGeom>
          <a:noFill/>
          <a:ln>
            <a:noFill/>
          </a:ln>
        </p:spPr>
      </p:pic>
      <p:sp>
        <p:nvSpPr>
          <p:cNvPr id="135" name="Google Shape;135;p14"/>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accent3"/>
                </a:solidFill>
              </a:rPr>
              <a:t>Roadmap</a:t>
            </a:r>
            <a:endParaRPr>
              <a:solidFill>
                <a:schemeClr val="accent3"/>
              </a:solidFill>
            </a:endParaRPr>
          </a:p>
        </p:txBody>
      </p:sp>
      <p:sp>
        <p:nvSpPr>
          <p:cNvPr id="136" name="Google Shape;136;p14"/>
          <p:cNvSpPr txBox="1"/>
          <p:nvPr/>
        </p:nvSpPr>
        <p:spPr>
          <a:xfrm>
            <a:off x="1299175" y="2571750"/>
            <a:ext cx="678300" cy="438000"/>
          </a:xfrm>
          <a:prstGeom prst="rect">
            <a:avLst/>
          </a:pr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Nunito"/>
                <a:ea typeface="Nunito"/>
                <a:cs typeface="Nunito"/>
                <a:sym typeface="Nunito"/>
              </a:rPr>
              <a:t>Mission</a:t>
            </a:r>
            <a:endParaRPr sz="1000">
              <a:latin typeface="Nunito"/>
              <a:ea typeface="Nunito"/>
              <a:cs typeface="Nunito"/>
              <a:sym typeface="Nunito"/>
            </a:endParaRPr>
          </a:p>
        </p:txBody>
      </p:sp>
      <p:sp>
        <p:nvSpPr>
          <p:cNvPr id="137" name="Google Shape;137;p14"/>
          <p:cNvSpPr txBox="1"/>
          <p:nvPr/>
        </p:nvSpPr>
        <p:spPr>
          <a:xfrm>
            <a:off x="2427925" y="3643875"/>
            <a:ext cx="678300" cy="438000"/>
          </a:xfrm>
          <a:prstGeom prst="rect">
            <a:avLst/>
          </a:pr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Nunito"/>
                <a:ea typeface="Nunito"/>
                <a:cs typeface="Nunito"/>
                <a:sym typeface="Nunito"/>
              </a:rPr>
              <a:t>Who?</a:t>
            </a:r>
            <a:endParaRPr sz="1000">
              <a:latin typeface="Nunito"/>
              <a:ea typeface="Nunito"/>
              <a:cs typeface="Nunito"/>
              <a:sym typeface="Nunito"/>
            </a:endParaRPr>
          </a:p>
        </p:txBody>
      </p:sp>
      <p:sp>
        <p:nvSpPr>
          <p:cNvPr id="138" name="Google Shape;138;p14"/>
          <p:cNvSpPr txBox="1"/>
          <p:nvPr/>
        </p:nvSpPr>
        <p:spPr>
          <a:xfrm>
            <a:off x="3521300" y="1744550"/>
            <a:ext cx="678300" cy="438000"/>
          </a:xfrm>
          <a:prstGeom prst="rect">
            <a:avLst/>
          </a:pr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Nunito"/>
                <a:ea typeface="Nunito"/>
                <a:cs typeface="Nunito"/>
                <a:sym typeface="Nunito"/>
              </a:rPr>
              <a:t>What?</a:t>
            </a:r>
            <a:endParaRPr sz="1000">
              <a:latin typeface="Nunito"/>
              <a:ea typeface="Nunito"/>
              <a:cs typeface="Nunito"/>
              <a:sym typeface="Nunito"/>
            </a:endParaRPr>
          </a:p>
        </p:txBody>
      </p:sp>
      <p:sp>
        <p:nvSpPr>
          <p:cNvPr id="139" name="Google Shape;139;p14"/>
          <p:cNvSpPr txBox="1"/>
          <p:nvPr/>
        </p:nvSpPr>
        <p:spPr>
          <a:xfrm>
            <a:off x="4232850" y="3064325"/>
            <a:ext cx="678300" cy="438000"/>
          </a:xfrm>
          <a:prstGeom prst="rect">
            <a:avLst/>
          </a:pr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Nunito"/>
                <a:ea typeface="Nunito"/>
                <a:cs typeface="Nunito"/>
                <a:sym typeface="Nunito"/>
              </a:rPr>
              <a:t>Demo</a:t>
            </a:r>
            <a:endParaRPr sz="1000">
              <a:latin typeface="Nunito"/>
              <a:ea typeface="Nunito"/>
              <a:cs typeface="Nunito"/>
              <a:sym typeface="Nunito"/>
            </a:endParaRPr>
          </a:p>
        </p:txBody>
      </p:sp>
      <p:sp>
        <p:nvSpPr>
          <p:cNvPr id="140" name="Google Shape;140;p14"/>
          <p:cNvSpPr txBox="1"/>
          <p:nvPr/>
        </p:nvSpPr>
        <p:spPr>
          <a:xfrm>
            <a:off x="5304775" y="2261600"/>
            <a:ext cx="678300" cy="438000"/>
          </a:xfrm>
          <a:prstGeom prst="rect">
            <a:avLst/>
          </a:pr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Nunito"/>
                <a:ea typeface="Nunito"/>
                <a:cs typeface="Nunito"/>
                <a:sym typeface="Nunito"/>
              </a:rPr>
              <a:t>Next Steps</a:t>
            </a:r>
            <a:endParaRPr sz="1000">
              <a:latin typeface="Nunito"/>
              <a:ea typeface="Nunito"/>
              <a:cs typeface="Nunito"/>
              <a:sym typeface="Nunito"/>
            </a:endParaRPr>
          </a:p>
        </p:txBody>
      </p:sp>
      <p:sp>
        <p:nvSpPr>
          <p:cNvPr id="141" name="Google Shape;141;p14"/>
          <p:cNvSpPr txBox="1"/>
          <p:nvPr/>
        </p:nvSpPr>
        <p:spPr>
          <a:xfrm>
            <a:off x="6492450" y="3205875"/>
            <a:ext cx="678300" cy="438000"/>
          </a:xfrm>
          <a:prstGeom prst="rect">
            <a:avLst/>
          </a:pr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latin typeface="Nunito"/>
                <a:ea typeface="Nunito"/>
                <a:cs typeface="Nunito"/>
                <a:sym typeface="Nunito"/>
              </a:rPr>
              <a:t>Questions</a:t>
            </a:r>
            <a:endParaRPr sz="800">
              <a:latin typeface="Nunito"/>
              <a:ea typeface="Nunito"/>
              <a:cs typeface="Nunito"/>
              <a:sym typeface="Nunito"/>
            </a:endParaRPr>
          </a:p>
        </p:txBody>
      </p:sp>
      <p:sp>
        <p:nvSpPr>
          <p:cNvPr id="142" name="Google Shape;142;p14"/>
          <p:cNvSpPr txBox="1"/>
          <p:nvPr/>
        </p:nvSpPr>
        <p:spPr>
          <a:xfrm>
            <a:off x="7013650" y="2017800"/>
            <a:ext cx="678300" cy="438000"/>
          </a:xfrm>
          <a:prstGeom prst="rect">
            <a:avLst/>
          </a:pr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Nunito"/>
                <a:ea typeface="Nunito"/>
                <a:cs typeface="Nunito"/>
                <a:sym typeface="Nunito"/>
              </a:rPr>
              <a:t>The End!</a:t>
            </a:r>
            <a:endParaRPr sz="1000">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accent3"/>
                </a:solidFill>
              </a:rPr>
              <a:t>Mission</a:t>
            </a:r>
            <a:endParaRPr>
              <a:solidFill>
                <a:schemeClr val="accent3"/>
              </a:solidFill>
            </a:endParaRPr>
          </a:p>
        </p:txBody>
      </p:sp>
      <p:sp>
        <p:nvSpPr>
          <p:cNvPr id="148" name="Google Shape;148;p15"/>
          <p:cNvSpPr txBox="1"/>
          <p:nvPr>
            <p:ph idx="2" type="body"/>
          </p:nvPr>
        </p:nvSpPr>
        <p:spPr>
          <a:xfrm>
            <a:off x="909150" y="1754075"/>
            <a:ext cx="7325700" cy="209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Nunito"/>
                <a:ea typeface="Nunito"/>
                <a:cs typeface="Nunito"/>
                <a:sym typeface="Nunito"/>
              </a:rPr>
              <a:t>Glass Ceiling and Company was founded in 2019 by five seniors at Spelman College in Atlanta, GA who wanted to change the job seeking process as it pertains to black women.</a:t>
            </a:r>
            <a:endParaRPr sz="1400">
              <a:latin typeface="Nunito"/>
              <a:ea typeface="Nunito"/>
              <a:cs typeface="Nunito"/>
              <a:sym typeface="Nunito"/>
            </a:endParaRPr>
          </a:p>
          <a:p>
            <a:pPr indent="0" lvl="0" marL="0" rtl="0" algn="l">
              <a:spcBef>
                <a:spcPts val="1600"/>
              </a:spcBef>
              <a:spcAft>
                <a:spcPts val="1600"/>
              </a:spcAft>
              <a:buNone/>
            </a:pPr>
            <a:r>
              <a:rPr lang="en" sz="1400">
                <a:latin typeface="Nunito"/>
                <a:ea typeface="Nunito"/>
                <a:cs typeface="Nunito"/>
                <a:sym typeface="Nunito"/>
              </a:rPr>
              <a:t>The Glass Ceiling Career portal seeks to spread awareness and educate companies and individuals on the impact of the -isms (racism, sexism, ableism, etc.) while also providing an environment to combat the lack of </a:t>
            </a:r>
            <a:r>
              <a:rPr lang="en" sz="1400">
                <a:latin typeface="Nunito"/>
                <a:ea typeface="Nunito"/>
                <a:cs typeface="Nunito"/>
                <a:sym typeface="Nunito"/>
              </a:rPr>
              <a:t>accessibility</a:t>
            </a:r>
            <a:r>
              <a:rPr lang="en" sz="1400">
                <a:latin typeface="Nunito"/>
                <a:ea typeface="Nunito"/>
                <a:cs typeface="Nunito"/>
                <a:sym typeface="Nunito"/>
              </a:rPr>
              <a:t>, unconscious bias, and lack of transparency when it comes to diversity and inclusion.</a:t>
            </a:r>
            <a:endParaRPr sz="1400">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accent3"/>
                </a:solidFill>
              </a:rPr>
              <a:t>Who and what it’s for?</a:t>
            </a:r>
            <a:endParaRPr>
              <a:solidFill>
                <a:schemeClr val="accent3"/>
              </a:solidFill>
            </a:endParaRPr>
          </a:p>
        </p:txBody>
      </p:sp>
      <p:sp>
        <p:nvSpPr>
          <p:cNvPr id="154" name="Google Shape;154;p16"/>
          <p:cNvSpPr txBox="1"/>
          <p:nvPr>
            <p:ph idx="2" type="body"/>
          </p:nvPr>
        </p:nvSpPr>
        <p:spPr>
          <a:xfrm>
            <a:off x="896400" y="1864500"/>
            <a:ext cx="7593900" cy="261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 sz="2400">
                <a:solidFill>
                  <a:srgbClr val="999999"/>
                </a:solidFill>
                <a:latin typeface="Spectral"/>
                <a:ea typeface="Spectral"/>
                <a:cs typeface="Spectral"/>
                <a:sym typeface="Spectral"/>
              </a:rPr>
              <a:t>“</a:t>
            </a:r>
            <a:r>
              <a:rPr i="1" lang="en" sz="2400">
                <a:solidFill>
                  <a:srgbClr val="999999"/>
                </a:solidFill>
                <a:latin typeface="Spectral"/>
                <a:ea typeface="Spectral"/>
                <a:cs typeface="Spectral"/>
                <a:sym typeface="Spectral"/>
              </a:rPr>
              <a:t>For Black Women, By Black Women... </a:t>
            </a:r>
            <a:endParaRPr i="1" sz="2400">
              <a:solidFill>
                <a:srgbClr val="999999"/>
              </a:solidFill>
              <a:latin typeface="Spectral"/>
              <a:ea typeface="Spectral"/>
              <a:cs typeface="Spectral"/>
              <a:sym typeface="Spectral"/>
            </a:endParaRPr>
          </a:p>
          <a:p>
            <a:pPr indent="0" lvl="0" marL="0" rtl="0" algn="ctr">
              <a:spcBef>
                <a:spcPts val="1600"/>
              </a:spcBef>
              <a:spcAft>
                <a:spcPts val="0"/>
              </a:spcAft>
              <a:buNone/>
            </a:pPr>
            <a:r>
              <a:rPr i="1" lang="en" sz="2400">
                <a:solidFill>
                  <a:srgbClr val="999999"/>
                </a:solidFill>
                <a:latin typeface="Spectral"/>
                <a:ea typeface="Spectral"/>
                <a:cs typeface="Spectral"/>
                <a:sym typeface="Spectral"/>
              </a:rPr>
              <a:t>but accessible to everyone.”</a:t>
            </a:r>
            <a:endParaRPr i="1" sz="2400">
              <a:solidFill>
                <a:srgbClr val="999999"/>
              </a:solidFill>
              <a:latin typeface="Spectral"/>
              <a:ea typeface="Spectral"/>
              <a:cs typeface="Spectral"/>
              <a:sym typeface="Spectral"/>
            </a:endParaRPr>
          </a:p>
          <a:p>
            <a:pPr indent="0" lvl="0" marL="0" rtl="0" algn="ctr">
              <a:spcBef>
                <a:spcPts val="1600"/>
              </a:spcBef>
              <a:spcAft>
                <a:spcPts val="0"/>
              </a:spcAft>
              <a:buNone/>
            </a:pPr>
            <a:r>
              <a:rPr lang="en" sz="1400">
                <a:solidFill>
                  <a:srgbClr val="000000"/>
                </a:solidFill>
                <a:latin typeface="Nunito"/>
                <a:ea typeface="Nunito"/>
                <a:cs typeface="Nunito"/>
                <a:sym typeface="Nunito"/>
              </a:rPr>
              <a:t>Our target audience for the Glass Ceiling Career portal are Black women searching for corporate or industry jobs. Although Black women are our target, this website is accessible to any and everyone. </a:t>
            </a:r>
            <a:endParaRPr sz="1400">
              <a:solidFill>
                <a:srgbClr val="000000"/>
              </a:solidFill>
              <a:latin typeface="Nunito"/>
              <a:ea typeface="Nunito"/>
              <a:cs typeface="Nunito"/>
              <a:sym typeface="Nunito"/>
            </a:endParaRPr>
          </a:p>
          <a:p>
            <a:pPr indent="0" lvl="0" marL="0" rtl="0" algn="ctr">
              <a:spcBef>
                <a:spcPts val="1600"/>
              </a:spcBef>
              <a:spcAft>
                <a:spcPts val="0"/>
              </a:spcAft>
              <a:buNone/>
            </a:pPr>
            <a:r>
              <a:t/>
            </a:r>
            <a:endParaRPr sz="1400"/>
          </a:p>
          <a:p>
            <a:pPr indent="0" lvl="0" marL="0" rtl="0" algn="l">
              <a:spcBef>
                <a:spcPts val="1600"/>
              </a:spcBef>
              <a:spcAft>
                <a:spcPts val="0"/>
              </a:spcAft>
              <a:buNone/>
            </a:pPr>
            <a:r>
              <a:t/>
            </a:r>
            <a:endParaRPr sz="1400"/>
          </a:p>
          <a:p>
            <a:pPr indent="0" lvl="0" marL="457200" rtl="0" algn="l">
              <a:spcBef>
                <a:spcPts val="1600"/>
              </a:spcBef>
              <a:spcAft>
                <a:spcPts val="1600"/>
              </a:spcAft>
              <a:buNone/>
            </a:pPr>
            <a:r>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697125" y="738850"/>
            <a:ext cx="793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accent3"/>
                </a:solidFill>
              </a:rPr>
              <a:t>Demo</a:t>
            </a:r>
            <a:endParaRPr>
              <a:solidFill>
                <a:schemeClr val="accent3"/>
              </a:solidFill>
            </a:endParaRPr>
          </a:p>
        </p:txBody>
      </p:sp>
      <p:pic>
        <p:nvPicPr>
          <p:cNvPr id="160" name="Google Shape;160;p17" title="Screen Recording 2019-11-07 at 12.44.33 PM.mov">
            <a:hlinkClick r:id="rId3"/>
          </p:cNvPr>
          <p:cNvPicPr preferRelativeResize="0"/>
          <p:nvPr/>
        </p:nvPicPr>
        <p:blipFill>
          <a:blip r:embed="rId4">
            <a:alphaModFix/>
          </a:blip>
          <a:stretch>
            <a:fillRect/>
          </a:stretch>
        </p:blipFill>
        <p:spPr>
          <a:xfrm>
            <a:off x="2286000" y="1229050"/>
            <a:ext cx="4572000" cy="3429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18"/>
          <p:cNvSpPr txBox="1"/>
          <p:nvPr>
            <p:ph type="title"/>
          </p:nvPr>
        </p:nvSpPr>
        <p:spPr>
          <a:xfrm>
            <a:off x="819150" y="617000"/>
            <a:ext cx="64242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accent3"/>
                </a:solidFill>
              </a:rPr>
              <a:t>Next Steps</a:t>
            </a:r>
            <a:endParaRPr>
              <a:solidFill>
                <a:schemeClr val="accent3"/>
              </a:solidFill>
            </a:endParaRPr>
          </a:p>
        </p:txBody>
      </p:sp>
      <p:pic>
        <p:nvPicPr>
          <p:cNvPr id="166" name="Google Shape;166;p18"/>
          <p:cNvPicPr preferRelativeResize="0"/>
          <p:nvPr/>
        </p:nvPicPr>
        <p:blipFill>
          <a:blip r:embed="rId3">
            <a:alphaModFix/>
          </a:blip>
          <a:stretch>
            <a:fillRect/>
          </a:stretch>
        </p:blipFill>
        <p:spPr>
          <a:xfrm>
            <a:off x="1647375" y="1183475"/>
            <a:ext cx="4918471" cy="3225274"/>
          </a:xfrm>
          <a:prstGeom prst="rect">
            <a:avLst/>
          </a:prstGeom>
          <a:noFill/>
          <a:ln>
            <a:noFill/>
          </a:ln>
        </p:spPr>
      </p:pic>
      <p:sp>
        <p:nvSpPr>
          <p:cNvPr id="167" name="Google Shape;167;p18"/>
          <p:cNvSpPr txBox="1"/>
          <p:nvPr/>
        </p:nvSpPr>
        <p:spPr>
          <a:xfrm>
            <a:off x="1875125" y="3869425"/>
            <a:ext cx="919800" cy="5730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chemeClr val="dk2"/>
                </a:solidFill>
                <a:latin typeface="Nunito"/>
                <a:ea typeface="Nunito"/>
                <a:cs typeface="Nunito"/>
                <a:sym typeface="Nunito"/>
              </a:rPr>
              <a:t>Solidify the search engine process.</a:t>
            </a:r>
            <a:endParaRPr sz="900">
              <a:solidFill>
                <a:schemeClr val="dk2"/>
              </a:solidFill>
              <a:latin typeface="Nunito"/>
              <a:ea typeface="Nunito"/>
              <a:cs typeface="Nunito"/>
              <a:sym typeface="Nunito"/>
            </a:endParaRPr>
          </a:p>
          <a:p>
            <a:pPr indent="0" lvl="0" marL="0" rtl="0" algn="l">
              <a:spcBef>
                <a:spcPts val="1600"/>
              </a:spcBef>
              <a:spcAft>
                <a:spcPts val="0"/>
              </a:spcAft>
              <a:buNone/>
            </a:pPr>
            <a:r>
              <a:t/>
            </a:r>
            <a:endParaRPr>
              <a:latin typeface="Calibri"/>
              <a:ea typeface="Calibri"/>
              <a:cs typeface="Calibri"/>
              <a:sym typeface="Calibri"/>
            </a:endParaRPr>
          </a:p>
        </p:txBody>
      </p:sp>
      <p:sp>
        <p:nvSpPr>
          <p:cNvPr id="168" name="Google Shape;168;p18"/>
          <p:cNvSpPr txBox="1"/>
          <p:nvPr/>
        </p:nvSpPr>
        <p:spPr>
          <a:xfrm>
            <a:off x="2841150" y="3264800"/>
            <a:ext cx="887700" cy="5730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chemeClr val="dk2"/>
                </a:solidFill>
                <a:latin typeface="Nunito"/>
                <a:ea typeface="Nunito"/>
                <a:cs typeface="Nunito"/>
                <a:sym typeface="Nunito"/>
              </a:rPr>
              <a:t>Complete the rest of the back-end</a:t>
            </a:r>
            <a:endParaRPr sz="9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t/>
            </a:r>
            <a:endParaRPr sz="900">
              <a:solidFill>
                <a:schemeClr val="dk2"/>
              </a:solidFill>
              <a:latin typeface="Nunito"/>
              <a:ea typeface="Nunito"/>
              <a:cs typeface="Nunito"/>
              <a:sym typeface="Nunito"/>
            </a:endParaRPr>
          </a:p>
          <a:p>
            <a:pPr indent="0" lvl="0" marL="0" rtl="0" algn="l">
              <a:spcBef>
                <a:spcPts val="1600"/>
              </a:spcBef>
              <a:spcAft>
                <a:spcPts val="0"/>
              </a:spcAft>
              <a:buNone/>
            </a:pPr>
            <a:r>
              <a:t/>
            </a:r>
            <a:endParaRPr>
              <a:latin typeface="Calibri"/>
              <a:ea typeface="Calibri"/>
              <a:cs typeface="Calibri"/>
              <a:sym typeface="Calibri"/>
            </a:endParaRPr>
          </a:p>
        </p:txBody>
      </p:sp>
      <p:sp>
        <p:nvSpPr>
          <p:cNvPr id="169" name="Google Shape;169;p18"/>
          <p:cNvSpPr txBox="1"/>
          <p:nvPr/>
        </p:nvSpPr>
        <p:spPr>
          <a:xfrm>
            <a:off x="3728850" y="2624800"/>
            <a:ext cx="887700" cy="5730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chemeClr val="dk2"/>
                </a:solidFill>
                <a:latin typeface="Nunito"/>
                <a:ea typeface="Nunito"/>
                <a:cs typeface="Nunito"/>
                <a:sym typeface="Nunito"/>
              </a:rPr>
              <a:t>Merge the back-end and front-end</a:t>
            </a:r>
            <a:endParaRPr sz="9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t/>
            </a:r>
            <a:endParaRPr sz="9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t/>
            </a:r>
            <a:endParaRPr sz="900">
              <a:solidFill>
                <a:schemeClr val="dk2"/>
              </a:solidFill>
              <a:latin typeface="Nunito"/>
              <a:ea typeface="Nunito"/>
              <a:cs typeface="Nunito"/>
              <a:sym typeface="Nunito"/>
            </a:endParaRPr>
          </a:p>
          <a:p>
            <a:pPr indent="0" lvl="0" marL="0" rtl="0" algn="l">
              <a:spcBef>
                <a:spcPts val="1600"/>
              </a:spcBef>
              <a:spcAft>
                <a:spcPts val="0"/>
              </a:spcAft>
              <a:buNone/>
            </a:pPr>
            <a:r>
              <a:t/>
            </a:r>
            <a:endParaRPr>
              <a:latin typeface="Calibri"/>
              <a:ea typeface="Calibri"/>
              <a:cs typeface="Calibri"/>
              <a:sym typeface="Calibri"/>
            </a:endParaRPr>
          </a:p>
        </p:txBody>
      </p:sp>
      <p:sp>
        <p:nvSpPr>
          <p:cNvPr id="170" name="Google Shape;170;p18"/>
          <p:cNvSpPr txBox="1"/>
          <p:nvPr/>
        </p:nvSpPr>
        <p:spPr>
          <a:xfrm>
            <a:off x="4572000" y="1998950"/>
            <a:ext cx="887700" cy="5730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chemeClr val="dk2"/>
                </a:solidFill>
                <a:latin typeface="Nunito"/>
                <a:ea typeface="Nunito"/>
                <a:cs typeface="Nunito"/>
                <a:sym typeface="Nunito"/>
              </a:rPr>
              <a:t>Add dummy data</a:t>
            </a:r>
            <a:endParaRPr sz="9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t/>
            </a:r>
            <a:endParaRPr sz="9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t/>
            </a:r>
            <a:endParaRPr sz="900">
              <a:solidFill>
                <a:schemeClr val="dk2"/>
              </a:solidFill>
              <a:latin typeface="Nunito"/>
              <a:ea typeface="Nunito"/>
              <a:cs typeface="Nunito"/>
              <a:sym typeface="Nunito"/>
            </a:endParaRPr>
          </a:p>
          <a:p>
            <a:pPr indent="0" lvl="0" marL="0" rtl="0" algn="l">
              <a:spcBef>
                <a:spcPts val="1600"/>
              </a:spcBef>
              <a:spcAft>
                <a:spcPts val="0"/>
              </a:spcAft>
              <a:buNone/>
            </a:pPr>
            <a:r>
              <a:t/>
            </a:r>
            <a:endParaRPr>
              <a:latin typeface="Calibri"/>
              <a:ea typeface="Calibri"/>
              <a:cs typeface="Calibri"/>
              <a:sym typeface="Calibri"/>
            </a:endParaRPr>
          </a:p>
        </p:txBody>
      </p:sp>
      <p:sp>
        <p:nvSpPr>
          <p:cNvPr id="171" name="Google Shape;171;p18"/>
          <p:cNvSpPr txBox="1"/>
          <p:nvPr/>
        </p:nvSpPr>
        <p:spPr>
          <a:xfrm>
            <a:off x="5459700" y="1351875"/>
            <a:ext cx="1198800" cy="5730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chemeClr val="dk2"/>
                </a:solidFill>
                <a:latin typeface="Nunito"/>
                <a:ea typeface="Nunito"/>
                <a:cs typeface="Nunito"/>
                <a:sym typeface="Nunito"/>
              </a:rPr>
              <a:t>Finish testing</a:t>
            </a:r>
            <a:endParaRPr sz="9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t/>
            </a:r>
            <a:endParaRPr sz="9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t/>
            </a:r>
            <a:endParaRPr sz="900">
              <a:solidFill>
                <a:schemeClr val="dk2"/>
              </a:solidFill>
              <a:latin typeface="Nunito"/>
              <a:ea typeface="Nunito"/>
              <a:cs typeface="Nunito"/>
              <a:sym typeface="Nunito"/>
            </a:endParaRPr>
          </a:p>
          <a:p>
            <a:pPr indent="0" lvl="0" marL="0" rtl="0" algn="l">
              <a:spcBef>
                <a:spcPts val="1600"/>
              </a:spcBef>
              <a:spcAft>
                <a:spcPts val="0"/>
              </a:spcAft>
              <a:buNone/>
            </a:pPr>
            <a:r>
              <a:t/>
            </a:r>
            <a:endParaRPr>
              <a:latin typeface="Calibri"/>
              <a:ea typeface="Calibri"/>
              <a:cs typeface="Calibri"/>
              <a:sym typeface="Calibri"/>
            </a:endParaRPr>
          </a:p>
        </p:txBody>
      </p:sp>
      <p:sp>
        <p:nvSpPr>
          <p:cNvPr id="172" name="Google Shape;172;p18"/>
          <p:cNvSpPr txBox="1"/>
          <p:nvPr/>
        </p:nvSpPr>
        <p:spPr>
          <a:xfrm>
            <a:off x="5668700" y="3869425"/>
            <a:ext cx="1198800" cy="5730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9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t/>
            </a:r>
            <a:endParaRPr sz="9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t/>
            </a:r>
            <a:endParaRPr sz="900">
              <a:solidFill>
                <a:schemeClr val="dk2"/>
              </a:solidFill>
              <a:latin typeface="Nunito"/>
              <a:ea typeface="Nunito"/>
              <a:cs typeface="Nunito"/>
              <a:sym typeface="Nunito"/>
            </a:endParaRPr>
          </a:p>
          <a:p>
            <a:pPr indent="0" lvl="0" marL="0" rtl="0" algn="l">
              <a:spcBef>
                <a:spcPts val="1600"/>
              </a:spcBef>
              <a:spcAft>
                <a:spcPts val="0"/>
              </a:spcAft>
              <a:buNone/>
            </a:pPr>
            <a:r>
              <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19"/>
          <p:cNvSpPr txBox="1"/>
          <p:nvPr>
            <p:ph type="title"/>
          </p:nvPr>
        </p:nvSpPr>
        <p:spPr>
          <a:xfrm>
            <a:off x="513975" y="817300"/>
            <a:ext cx="3573300" cy="7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Questions?</a:t>
            </a:r>
            <a:endParaRPr/>
          </a:p>
        </p:txBody>
      </p:sp>
      <p:pic>
        <p:nvPicPr>
          <p:cNvPr id="178" name="Google Shape;178;p19"/>
          <p:cNvPicPr preferRelativeResize="0"/>
          <p:nvPr/>
        </p:nvPicPr>
        <p:blipFill>
          <a:blip r:embed="rId3">
            <a:alphaModFix/>
          </a:blip>
          <a:stretch>
            <a:fillRect/>
          </a:stretch>
        </p:blipFill>
        <p:spPr>
          <a:xfrm>
            <a:off x="424188" y="1748125"/>
            <a:ext cx="3752874" cy="2814650"/>
          </a:xfrm>
          <a:prstGeom prst="rect">
            <a:avLst/>
          </a:prstGeom>
          <a:noFill/>
          <a:ln>
            <a:noFill/>
          </a:ln>
        </p:spPr>
      </p:pic>
      <p:sp>
        <p:nvSpPr>
          <p:cNvPr id="179" name="Google Shape;179;p19"/>
          <p:cNvSpPr txBox="1"/>
          <p:nvPr>
            <p:ph type="title"/>
          </p:nvPr>
        </p:nvSpPr>
        <p:spPr>
          <a:xfrm>
            <a:off x="4700400" y="781925"/>
            <a:ext cx="3691200" cy="7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 you!</a:t>
            </a:r>
            <a:endParaRPr/>
          </a:p>
        </p:txBody>
      </p:sp>
      <p:pic>
        <p:nvPicPr>
          <p:cNvPr id="180" name="Google Shape;180;p19"/>
          <p:cNvPicPr preferRelativeResize="0"/>
          <p:nvPr/>
        </p:nvPicPr>
        <p:blipFill rotWithShape="1">
          <a:blip r:embed="rId4">
            <a:alphaModFix/>
          </a:blip>
          <a:srcRect b="0" l="0" r="15973" t="0"/>
          <a:stretch/>
        </p:blipFill>
        <p:spPr>
          <a:xfrm>
            <a:off x="4472100" y="1748125"/>
            <a:ext cx="4147800" cy="2766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par>
                                <p:cTn fill="hold" nodeType="with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